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7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A7D80-039F-43FC-A5EA-F8C5032AE958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29B52-99E4-4B90-8289-D93C2143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564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0D8E1-CA7A-4B6F-A4AE-23D96C516466}" type="datetimeFigureOut">
              <a:rPr lang="ko-KR" altLang="en-US" smtClean="0"/>
              <a:t>2017-09-17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7DCCF-691C-4411-A71B-5D3CFDFC1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08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8621DA3-1E48-4171-89D3-E774E26A9969}" type="slidenum">
              <a:rPr lang="en-US" altLang="ko-KR" sz="1300" smtClean="0"/>
              <a:pPr>
                <a:spcBef>
                  <a:spcPct val="0"/>
                </a:spcBef>
              </a:pPr>
              <a:t>1</a:t>
            </a:fld>
            <a:endParaRPr lang="en-US" altLang="ko-KR" sz="1300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8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1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3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1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1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1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34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defTabSz="95250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defTabSz="95250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defTabSz="95250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defTabSz="95250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B7CDD72B-FB2D-4519-A69B-E643CDD834AC}" type="slidenum">
              <a:rPr lang="en-US" altLang="ko-KR" sz="1300" smtClean="0">
                <a:latin typeface="Times New Roman" panose="02020603050405020304" pitchFamily="18" charset="0"/>
              </a:rPr>
              <a:pPr/>
              <a:t>2</a:t>
            </a:fld>
            <a:endParaRPr lang="en-US" altLang="ko-KR" sz="1300" smtClean="0">
              <a:latin typeface="Times New Roman" panose="02020603050405020304" pitchFamily="18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13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7D906BE-78A3-41E8-BDF9-CC0F9E9FA927}" type="slidenum">
              <a:rPr lang="en-US" altLang="ko-KR" sz="1300" smtClean="0"/>
              <a:pPr>
                <a:spcBef>
                  <a:spcPct val="0"/>
                </a:spcBef>
              </a:pPr>
              <a:t>3</a:t>
            </a:fld>
            <a:endParaRPr lang="en-US" altLang="ko-KR" sz="1300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A23D623-954D-4C25-AA4C-26683E829873}" type="slidenum">
              <a:rPr lang="en-US" altLang="ko-KR" sz="1300" smtClean="0"/>
              <a:pPr>
                <a:spcBef>
                  <a:spcPct val="0"/>
                </a:spcBef>
              </a:pPr>
              <a:t>4</a:t>
            </a:fld>
            <a:endParaRPr lang="en-US" altLang="ko-KR" sz="130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3EB1B91-1B6A-4B34-BF00-DE48FABF9F79}" type="slidenum">
              <a:rPr lang="en-US" altLang="ko-KR" sz="1300" smtClean="0"/>
              <a:pPr>
                <a:spcBef>
                  <a:spcPct val="0"/>
                </a:spcBef>
              </a:pPr>
              <a:t>13</a:t>
            </a:fld>
            <a:endParaRPr lang="en-US" altLang="ko-KR" sz="130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525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9B0069-7D3E-434E-A90C-204B14CB7EDA}" type="slidenum">
              <a:rPr lang="en-US" altLang="ko-KR" sz="1300" smtClean="0"/>
              <a:pPr>
                <a:spcBef>
                  <a:spcPct val="0"/>
                </a:spcBef>
              </a:pPr>
              <a:t>14</a:t>
            </a:fld>
            <a:endParaRPr lang="en-US" altLang="ko-KR" sz="130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6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6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04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6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2663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sz="1400" smtClean="0"/>
            </a:lvl1pPr>
          </a:lstStyle>
          <a:p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kumimoji="0" sz="1400" smtClean="0"/>
            </a:lvl1pPr>
          </a:lstStyle>
          <a:p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ko-KR" altLang="en-US" dirty="0"/>
          </a:p>
        </p:txBody>
      </p:sp>
      <p:sp>
        <p:nvSpPr>
          <p:cNvPr id="1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kumimoji="0" sz="1400"/>
            </a:lvl1pPr>
          </a:lstStyle>
          <a:p>
            <a:fld id="{4BB427CD-692C-4FFB-B463-6322B704B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4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ko-KR" alt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B427CD-692C-4FFB-B463-6322B704B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19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551" y="214314"/>
            <a:ext cx="7972425" cy="146208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971552" y="2017713"/>
            <a:ext cx="3914775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8727" y="2017713"/>
            <a:ext cx="3916363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1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en-US" altLang="ko-KR"/>
          </a:p>
        </p:txBody>
      </p:sp>
      <p:sp>
        <p:nvSpPr>
          <p:cNvPr id="6" name="Rectangle 12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en-US" altLang="ko-KR"/>
          </a:p>
        </p:txBody>
      </p:sp>
      <p:sp>
        <p:nvSpPr>
          <p:cNvPr id="7" name="Rectangle 13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CFC1-9796-4796-B5E6-2872B308C6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411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7286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7286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1509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1509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0779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6207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4112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557338"/>
            <a:ext cx="7772400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561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2875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2561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71813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ko-KR" altLang="en-US" dirty="0"/>
          </a:p>
        </p:txBody>
      </p:sp>
      <p:sp>
        <p:nvSpPr>
          <p:cNvPr id="2561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BB427CD-692C-4FFB-B463-6322B704B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8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://www.eclipse.org/download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racle.com/technetwork/java/javase/downloads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000125" y="1785938"/>
            <a:ext cx="7786688" cy="1365251"/>
          </a:xfrm>
          <a:effectLst>
            <a:outerShdw dist="45791" dir="2021404" algn="ctr" rotWithShape="0">
              <a:srgbClr val="B2B2B2"/>
            </a:outerShdw>
          </a:effectLst>
        </p:spPr>
        <p:txBody>
          <a:bodyPr/>
          <a:lstStyle/>
          <a:p>
            <a:pPr algn="ctr" eaLnBrk="1" hangingPunct="1"/>
            <a:r>
              <a:rPr lang="ko-KR" altLang="en-US" sz="4800"/>
              <a:t>자바 프로그래밍 환경 실습</a:t>
            </a:r>
          </a:p>
        </p:txBody>
      </p:sp>
      <p:sp>
        <p:nvSpPr>
          <p:cNvPr id="15364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447803" y="3657601"/>
            <a:ext cx="6437313" cy="2508251"/>
          </a:xfrm>
        </p:spPr>
        <p:txBody>
          <a:bodyPr/>
          <a:lstStyle/>
          <a:p>
            <a:pPr eaLnBrk="1" hangingPunct="1"/>
            <a:r>
              <a:rPr lang="en-US" altLang="ko-KR" sz="2400" b="1" dirty="0" smtClean="0"/>
              <a:t>2017</a:t>
            </a:r>
            <a:r>
              <a:rPr lang="ko-KR" altLang="en-US" sz="2400" b="1" dirty="0" smtClean="0"/>
              <a:t>년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학기 </a:t>
            </a:r>
            <a:endParaRPr lang="ko-KR" altLang="en-US" sz="2400" b="1" dirty="0"/>
          </a:p>
          <a:p>
            <a:pPr eaLnBrk="1" hangingPunct="1"/>
            <a:r>
              <a:rPr lang="ko-KR" altLang="en-US" sz="3600" b="1" dirty="0"/>
              <a:t>컴퓨터프로그래밍</a:t>
            </a:r>
            <a:r>
              <a:rPr lang="en-US" altLang="ko-KR" sz="3600" b="1" dirty="0"/>
              <a:t>1</a:t>
            </a:r>
            <a:endParaRPr lang="ko-KR" altLang="en-US" sz="3600" b="1" dirty="0"/>
          </a:p>
          <a:p>
            <a:pPr eaLnBrk="1" hangingPunct="1">
              <a:lnSpc>
                <a:spcPct val="90000"/>
              </a:lnSpc>
            </a:pPr>
            <a:endParaRPr lang="en-US" altLang="ko-KR" sz="2800" dirty="0"/>
          </a:p>
          <a:p>
            <a:pPr eaLnBrk="1" hangingPunct="1">
              <a:lnSpc>
                <a:spcPct val="90000"/>
              </a:lnSpc>
            </a:pPr>
            <a:r>
              <a:rPr lang="ko-KR" altLang="en-US" sz="2400" dirty="0" smtClean="0"/>
              <a:t>권 오 석</a:t>
            </a:r>
            <a:endParaRPr lang="en-US" altLang="ko-KR" sz="2400" dirty="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400" dirty="0" smtClean="0"/>
              <a:t>충남대학교 </a:t>
            </a:r>
            <a:r>
              <a:rPr lang="ko-KR" altLang="en-US" sz="2400" dirty="0"/>
              <a:t>컴퓨터공학과</a:t>
            </a:r>
          </a:p>
        </p:txBody>
      </p:sp>
      <p:sp>
        <p:nvSpPr>
          <p:cNvPr id="15363" name="Text Box 14"/>
          <p:cNvSpPr txBox="1">
            <a:spLocks noChangeArrowheads="1"/>
          </p:cNvSpPr>
          <p:nvPr/>
        </p:nvSpPr>
        <p:spPr bwMode="auto">
          <a:xfrm>
            <a:off x="2928939" y="1428752"/>
            <a:ext cx="3848100" cy="646331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b="1" i="1">
                <a:solidFill>
                  <a:srgbClr val="333399"/>
                </a:solidFill>
              </a:rPr>
              <a:t>Lab Exercise #1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27CD-692C-4FFB-B463-6322B704BC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DOS </a:t>
            </a:r>
            <a:r>
              <a:rPr lang="ko-KR" altLang="en-US" dirty="0"/>
              <a:t>환경</a:t>
            </a:r>
            <a:r>
              <a:rPr lang="en-US" altLang="ko-KR" dirty="0" smtClean="0"/>
              <a:t>(5) </a:t>
            </a:r>
            <a:r>
              <a:rPr lang="en-US" altLang="ko-KR" dirty="0"/>
              <a:t>– </a:t>
            </a:r>
            <a:r>
              <a:rPr lang="ko-KR" altLang="en-US" dirty="0" smtClean="0"/>
              <a:t>소스 코딩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소스코드 작성 및 저장</a:t>
            </a:r>
            <a:endParaRPr lang="en-US" altLang="ko-KR" sz="2400" dirty="0"/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public class HelloWorld {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	    String name = "Computer";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	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("Hello, " +name + "!");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	}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400" dirty="0"/>
              <a:t>}</a:t>
            </a:r>
            <a:endParaRPr lang="en-US" altLang="ko-KR" sz="1200" dirty="0"/>
          </a:p>
          <a:p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컴퓨터프로그래밍</a:t>
            </a:r>
            <a:r>
              <a:rPr lang="en-US" altLang="ko-KR" smtClean="0"/>
              <a:t>1</a:t>
            </a: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실습</a:t>
            </a:r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A2251-FC77-45F1-ADBD-DAE33699025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94" t="-1" b="57223"/>
          <a:stretch/>
        </p:blipFill>
        <p:spPr>
          <a:xfrm>
            <a:off x="1053739" y="3923123"/>
            <a:ext cx="5319984" cy="17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4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DOS </a:t>
            </a:r>
            <a:r>
              <a:rPr lang="ko-KR" altLang="en-US" sz="4000" dirty="0"/>
              <a:t>환경</a:t>
            </a:r>
            <a:r>
              <a:rPr lang="en-US" altLang="ko-KR" sz="4000" dirty="0"/>
              <a:t>(6) – </a:t>
            </a:r>
            <a:r>
              <a:rPr lang="ko-KR" altLang="en-US" sz="4000" dirty="0"/>
              <a:t>컴파일</a:t>
            </a:r>
          </a:p>
        </p:txBody>
      </p:sp>
      <p:sp>
        <p:nvSpPr>
          <p:cNvPr id="28678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dir</a:t>
            </a:r>
            <a:r>
              <a:rPr lang="ko-KR" altLang="en-US" dirty="0" smtClean="0"/>
              <a:t>을 입력</a:t>
            </a:r>
            <a:endParaRPr lang="en-US" altLang="ko-KR" dirty="0" smtClean="0"/>
          </a:p>
          <a:p>
            <a:r>
              <a:rPr lang="ko-KR" altLang="en-US" dirty="0" smtClean="0"/>
              <a:t>새로운 파일 확인</a:t>
            </a:r>
            <a:endParaRPr lang="en-US" altLang="ko-KR" dirty="0" smtClean="0"/>
          </a:p>
          <a:p>
            <a:r>
              <a:rPr lang="en-US" altLang="ko-KR" dirty="0" err="1"/>
              <a:t>j</a:t>
            </a:r>
            <a:r>
              <a:rPr lang="en-US" altLang="ko-KR" dirty="0" err="1" smtClean="0"/>
              <a:t>avac</a:t>
            </a:r>
            <a:r>
              <a:rPr lang="en-US" altLang="ko-KR" dirty="0" smtClean="0"/>
              <a:t> HelloWorld.java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28675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8676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 dirty="0"/>
          </a:p>
        </p:txBody>
      </p:sp>
      <p:sp>
        <p:nvSpPr>
          <p:cNvPr id="28677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4C854A-1212-417E-9915-689455A385C9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400"/>
          </a:p>
        </p:txBody>
      </p:sp>
      <p:grpSp>
        <p:nvGrpSpPr>
          <p:cNvPr id="4" name="그룹 3"/>
          <p:cNvGrpSpPr/>
          <p:nvPr/>
        </p:nvGrpSpPr>
        <p:grpSpPr>
          <a:xfrm>
            <a:off x="533068" y="3503046"/>
            <a:ext cx="3661006" cy="2331698"/>
            <a:chOff x="6096001" y="2340155"/>
            <a:chExt cx="4824277" cy="2719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1" y="2340155"/>
              <a:ext cx="4824277" cy="27195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 bwMode="auto">
            <a:xfrm>
              <a:off x="6096001" y="3709850"/>
              <a:ext cx="4824277" cy="16018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800">
                <a:latin typeface="Tahoma" pitchFamily="34" charset="0"/>
                <a:ea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84642" y="3503046"/>
            <a:ext cx="3997804" cy="2335760"/>
            <a:chOff x="6477825" y="3117154"/>
            <a:chExt cx="4687319" cy="26227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184" y="3117154"/>
              <a:ext cx="4682960" cy="262277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 bwMode="auto">
            <a:xfrm>
              <a:off x="6477825" y="4667792"/>
              <a:ext cx="4687319" cy="117935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800">
                <a:latin typeface="Tahoma" pitchFamily="34" charset="0"/>
                <a:ea typeface="굴림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8602" y="6038589"/>
            <a:ext cx="326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javac</a:t>
            </a:r>
            <a:r>
              <a:rPr lang="en-US" altLang="ko-KR" dirty="0"/>
              <a:t> HelloWorld.java </a:t>
            </a:r>
            <a:r>
              <a:rPr lang="ko-KR" altLang="en-US" dirty="0"/>
              <a:t>입력 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3522" y="6063734"/>
            <a:ext cx="326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javac</a:t>
            </a:r>
            <a:r>
              <a:rPr lang="en-US" altLang="ko-KR" dirty="0"/>
              <a:t> HelloWorld.java </a:t>
            </a:r>
            <a:r>
              <a:rPr lang="ko-KR" altLang="en-US" dirty="0"/>
              <a:t>입력 후</a:t>
            </a:r>
          </a:p>
        </p:txBody>
      </p:sp>
    </p:spTree>
    <p:extLst>
      <p:ext uri="{BB962C8B-B14F-4D97-AF65-F5344CB8AC3E}">
        <p14:creationId xmlns:p14="http://schemas.microsoft.com/office/powerpoint/2010/main" val="314964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DOS </a:t>
            </a:r>
            <a:r>
              <a:rPr lang="ko-KR" altLang="en-US" sz="4000" dirty="0"/>
              <a:t>환경</a:t>
            </a:r>
            <a:r>
              <a:rPr lang="en-US" altLang="ko-KR" sz="4000" dirty="0"/>
              <a:t>(7) – </a:t>
            </a:r>
            <a:r>
              <a:rPr lang="ko-KR" altLang="en-US" sz="4000" dirty="0"/>
              <a:t>실행</a:t>
            </a:r>
          </a:p>
        </p:txBody>
      </p:sp>
      <p:sp>
        <p:nvSpPr>
          <p:cNvPr id="2970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</a:p>
        </p:txBody>
      </p:sp>
      <p:sp>
        <p:nvSpPr>
          <p:cNvPr id="29699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9700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9701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C955EF-8E9E-4B3E-B5CA-0FCF8AD02FEC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8"/>
          <a:stretch/>
        </p:blipFill>
        <p:spPr>
          <a:xfrm>
            <a:off x="1441951" y="1933306"/>
            <a:ext cx="6260103" cy="43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4"/>
          <p:cNvSpPr>
            <a:spLocks noGrp="1" noChangeArrowheads="1"/>
          </p:cNvSpPr>
          <p:nvPr>
            <p:ph type="title"/>
          </p:nvPr>
        </p:nvSpPr>
        <p:spPr>
          <a:xfrm>
            <a:off x="971554" y="214316"/>
            <a:ext cx="7972425" cy="928687"/>
          </a:xfrm>
        </p:spPr>
        <p:txBody>
          <a:bodyPr/>
          <a:lstStyle/>
          <a:p>
            <a:pPr eaLnBrk="1" hangingPunct="1"/>
            <a:r>
              <a:rPr lang="ko-KR" altLang="en-US" smtClean="0"/>
              <a:t>통합개발환경</a:t>
            </a:r>
            <a:r>
              <a:rPr lang="en-US" altLang="ko-KR" smtClean="0"/>
              <a:t>(IDE) - Eclipse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3" y="1671638"/>
            <a:ext cx="7488239" cy="4576763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IBM</a:t>
            </a:r>
            <a:r>
              <a:rPr lang="ko-KR" altLang="en-US" sz="2800" dirty="0"/>
              <a:t>에서 시작되었고</a:t>
            </a:r>
            <a:r>
              <a:rPr lang="en-US" altLang="ko-KR" sz="2800" dirty="0"/>
              <a:t>, </a:t>
            </a:r>
            <a:r>
              <a:rPr lang="ko-KR" altLang="en-US" sz="2800" dirty="0"/>
              <a:t>여러 업체들이 지원하고 있는 </a:t>
            </a:r>
            <a:r>
              <a:rPr lang="ko-KR" altLang="en-US" sz="2800" dirty="0" err="1"/>
              <a:t>오픈소스</a:t>
            </a:r>
            <a:r>
              <a:rPr lang="ko-KR" altLang="en-US" sz="2800" dirty="0"/>
              <a:t> 프로젝트</a:t>
            </a:r>
          </a:p>
          <a:p>
            <a:pPr eaLnBrk="1" hangingPunct="1"/>
            <a:r>
              <a:rPr lang="ko-KR" altLang="en-US" sz="2800" dirty="0"/>
              <a:t>특정 언어보다 개발 도구를 위한 플랫폼</a:t>
            </a:r>
            <a:r>
              <a:rPr lang="en-US" altLang="ko-KR" sz="2800" dirty="0"/>
              <a:t>(Platform) </a:t>
            </a:r>
            <a:r>
              <a:rPr lang="ko-KR" altLang="en-US" sz="2800" dirty="0"/>
              <a:t>개발 </a:t>
            </a:r>
            <a:r>
              <a:rPr lang="en-US" altLang="ko-KR" sz="2800" dirty="0"/>
              <a:t>- </a:t>
            </a:r>
            <a:r>
              <a:rPr lang="ko-KR" altLang="en-US" sz="2800" dirty="0"/>
              <a:t>플러그인</a:t>
            </a:r>
            <a:r>
              <a:rPr lang="en-US" altLang="ko-KR" sz="2800" dirty="0"/>
              <a:t>(Plugin) </a:t>
            </a:r>
          </a:p>
          <a:p>
            <a:pPr eaLnBrk="1" hangingPunct="1"/>
            <a:r>
              <a:rPr lang="ko-KR" altLang="en-US" sz="2800" dirty="0"/>
              <a:t>프로젝트 기반의 플랫폼</a:t>
            </a:r>
          </a:p>
        </p:txBody>
      </p:sp>
      <p:sp>
        <p:nvSpPr>
          <p:cNvPr id="30722" name="날짜 개체 틀 4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196691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30723" name="바닥글 개체 틀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30724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F54A29-2619-4C48-B5FF-BFA9A8F03C8C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9427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48" y="2418447"/>
            <a:ext cx="4524227" cy="3322728"/>
          </a:xfrm>
          <a:prstGeom prst="rect">
            <a:avLst/>
          </a:prstGeom>
        </p:spPr>
      </p:pic>
      <p:sp>
        <p:nvSpPr>
          <p:cNvPr id="32773" name="Rectangle 4"/>
          <p:cNvSpPr>
            <a:spLocks noGrp="1" noChangeArrowheads="1"/>
          </p:cNvSpPr>
          <p:nvPr>
            <p:ph type="title"/>
          </p:nvPr>
        </p:nvSpPr>
        <p:spPr>
          <a:xfrm>
            <a:off x="971554" y="214316"/>
            <a:ext cx="7972425" cy="928687"/>
          </a:xfrm>
        </p:spPr>
        <p:txBody>
          <a:bodyPr/>
          <a:lstStyle/>
          <a:p>
            <a:pPr eaLnBrk="1" hangingPunct="1"/>
            <a:r>
              <a:rPr lang="ko-KR" altLang="en-US" smtClean="0"/>
              <a:t>통합개발환경</a:t>
            </a:r>
            <a:r>
              <a:rPr lang="en-US" altLang="ko-KR" smtClean="0"/>
              <a:t>(IDE) - Eclipse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00127" y="1643064"/>
            <a:ext cx="7488239" cy="4576763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Eclipse </a:t>
            </a:r>
            <a:r>
              <a:rPr lang="ko-KR" altLang="en-US" sz="2400" dirty="0"/>
              <a:t>다운로드</a:t>
            </a:r>
          </a:p>
          <a:p>
            <a:pPr lvl="1" eaLnBrk="1" hangingPunct="1"/>
            <a:r>
              <a:rPr lang="en-US" altLang="ko-KR" sz="2000" dirty="0"/>
              <a:t>URL : </a:t>
            </a:r>
            <a:r>
              <a:rPr lang="en-US" altLang="ko-KR" sz="2000" dirty="0">
                <a:hlinkClick r:id="rId4"/>
              </a:rPr>
              <a:t>http://www.eclipse.org/downloads/</a:t>
            </a:r>
            <a:endParaRPr lang="en-US" altLang="ko-KR" sz="2000" dirty="0"/>
          </a:p>
          <a:p>
            <a:pPr lvl="1" eaLnBrk="1" hangingPunct="1"/>
            <a:endParaRPr lang="en-US" altLang="ko-KR" sz="1400" dirty="0"/>
          </a:p>
        </p:txBody>
      </p:sp>
      <p:sp>
        <p:nvSpPr>
          <p:cNvPr id="32770" name="날짜 개체 틀 4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32771" name="바닥글 개체 틀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32772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0FAFF0-C7B2-49C2-A64F-C4435D98FB9E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400"/>
          </a:p>
        </p:txBody>
      </p:sp>
      <p:pic>
        <p:nvPicPr>
          <p:cNvPr id="3277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292603"/>
            <a:ext cx="3327400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사각형 설명선 8"/>
          <p:cNvSpPr/>
          <p:nvPr/>
        </p:nvSpPr>
        <p:spPr>
          <a:xfrm>
            <a:off x="5364088" y="2996952"/>
            <a:ext cx="2664296" cy="288000"/>
          </a:xfrm>
          <a:prstGeom prst="wedgeRectCallout">
            <a:avLst>
              <a:gd name="adj1" fmla="val -70033"/>
              <a:gd name="adj2" fmla="val 8353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자신의 </a:t>
            </a:r>
            <a:r>
              <a:rPr lang="en-US" altLang="ko-KR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OS Bit</a:t>
            </a:r>
            <a:r>
              <a:rPr lang="ko-KR" altLang="en-US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에 맞추어 선택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7236296" y="5157194"/>
            <a:ext cx="1089240" cy="357191"/>
          </a:xfrm>
          <a:prstGeom prst="wedgeRectCallout">
            <a:avLst>
              <a:gd name="adj1" fmla="val -65459"/>
              <a:gd name="adj2" fmla="val -4350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Click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8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 txBox="1">
            <a:spLocks noChangeArrowheads="1"/>
          </p:cNvSpPr>
          <p:nvPr/>
        </p:nvSpPr>
        <p:spPr bwMode="auto">
          <a:xfrm>
            <a:off x="1000127" y="1643064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/>
              <a:t>Eclipse </a:t>
            </a:r>
            <a:r>
              <a:rPr lang="ko-KR" altLang="en-US" sz="2400"/>
              <a:t>설치</a:t>
            </a:r>
          </a:p>
          <a:p>
            <a:pPr lvl="1" eaLnBrk="1" hangingPunct="1"/>
            <a:r>
              <a:rPr lang="ko-KR" altLang="en-US" sz="1600"/>
              <a:t>파일을 원하는 위치에 압축을 푼다</a:t>
            </a:r>
            <a:r>
              <a:rPr lang="en-US" altLang="ko-KR" sz="1600"/>
              <a:t>.</a:t>
            </a:r>
          </a:p>
          <a:p>
            <a:pPr lvl="1" eaLnBrk="1" hangingPunct="1"/>
            <a:r>
              <a:rPr lang="ko-KR" altLang="en-US" sz="1600"/>
              <a:t>압축을 푼 후 </a:t>
            </a:r>
            <a:r>
              <a:rPr lang="en-US" altLang="ko-KR" sz="1600"/>
              <a:t>eclipse.exe </a:t>
            </a:r>
            <a:r>
              <a:rPr lang="ko-KR" altLang="en-US" sz="1600"/>
              <a:t>파일을 실행</a:t>
            </a:r>
            <a:endParaRPr lang="en-US" altLang="ko-KR" sz="1600"/>
          </a:p>
        </p:txBody>
      </p:sp>
      <p:sp>
        <p:nvSpPr>
          <p:cNvPr id="348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설치 </a:t>
            </a:r>
            <a:r>
              <a:rPr lang="en-US" altLang="ko-KR" smtClean="0"/>
              <a:t>&amp;</a:t>
            </a:r>
            <a:r>
              <a:rPr lang="ko-KR" altLang="en-US" smtClean="0"/>
              <a:t> 실행</a:t>
            </a:r>
            <a:r>
              <a:rPr lang="en-US" altLang="ko-KR" smtClean="0"/>
              <a:t>(1)</a:t>
            </a:r>
            <a:endParaRPr lang="ko-KR" altLang="en-US" smtClean="0"/>
          </a:p>
        </p:txBody>
      </p:sp>
      <p:sp>
        <p:nvSpPr>
          <p:cNvPr id="34820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3482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3482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ED56BD-88AA-4016-B18C-AB1511882304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400"/>
          </a:p>
        </p:txBody>
      </p:sp>
      <p:pic>
        <p:nvPicPr>
          <p:cNvPr id="3482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8" y="2708275"/>
            <a:ext cx="4683125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9" y="4213228"/>
            <a:ext cx="4386263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사각형 설명선 12"/>
          <p:cNvSpPr/>
          <p:nvPr/>
        </p:nvSpPr>
        <p:spPr>
          <a:xfrm>
            <a:off x="6197367" y="5424501"/>
            <a:ext cx="1500199" cy="500067"/>
          </a:xfrm>
          <a:prstGeom prst="wedgeRectCallout">
            <a:avLst>
              <a:gd name="adj1" fmla="val -86650"/>
              <a:gd name="adj2" fmla="val 52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실행파일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2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000127" y="1643064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ko-KR" sz="2400" dirty="0"/>
              <a:t>Eclipse </a:t>
            </a:r>
            <a:r>
              <a:rPr lang="ko-KR" altLang="en-US" sz="2400" dirty="0"/>
              <a:t>실행</a:t>
            </a:r>
          </a:p>
          <a:p>
            <a:pPr lvl="1" eaLnBrk="1" hangingPunct="1">
              <a:defRPr/>
            </a:pPr>
            <a:r>
              <a:rPr lang="en-US" altLang="ko-KR" sz="1600" dirty="0"/>
              <a:t>Workspace</a:t>
            </a:r>
            <a:r>
              <a:rPr lang="ko-KR" altLang="en-US" sz="1600" dirty="0"/>
              <a:t>부분에 사용할 저장공간을 설정하고 </a:t>
            </a:r>
            <a:r>
              <a:rPr lang="en-US" altLang="ko-KR" sz="1600" dirty="0"/>
              <a:t>OK </a:t>
            </a:r>
            <a:r>
              <a:rPr lang="ko-KR" altLang="en-US" sz="1600" dirty="0"/>
              <a:t>버튼을 누른다</a:t>
            </a:r>
            <a:r>
              <a:rPr lang="en-US" altLang="ko-KR" sz="1600" dirty="0"/>
              <a:t>.</a:t>
            </a:r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3686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설치 </a:t>
            </a:r>
            <a:r>
              <a:rPr lang="en-US" altLang="ko-KR" smtClean="0"/>
              <a:t>&amp;</a:t>
            </a:r>
            <a:r>
              <a:rPr lang="ko-KR" altLang="en-US" smtClean="0"/>
              <a:t> 실행</a:t>
            </a:r>
            <a:r>
              <a:rPr lang="en-US" altLang="ko-KR" smtClean="0"/>
              <a:t>(2)</a:t>
            </a:r>
            <a:endParaRPr lang="ko-KR" altLang="en-US" smtClean="0"/>
          </a:p>
        </p:txBody>
      </p:sp>
      <p:sp>
        <p:nvSpPr>
          <p:cNvPr id="36868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3686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3687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306E80-9F4A-428F-8520-87A6EA5C7840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400"/>
          </a:p>
        </p:txBody>
      </p:sp>
      <p:pic>
        <p:nvPicPr>
          <p:cNvPr id="3687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492375"/>
            <a:ext cx="38735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91" y="3906841"/>
            <a:ext cx="4287837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1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00127" y="1643064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새 프로젝트 만들기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en-US" altLang="ko-KR" sz="1600" dirty="0"/>
              <a:t>File -&gt; New -&gt; Java Project</a:t>
            </a:r>
          </a:p>
          <a:p>
            <a:pPr lvl="1" eaLnBrk="1" hangingPunct="1">
              <a:defRPr/>
            </a:pPr>
            <a:endParaRPr lang="en-US" altLang="ko-KR" sz="1600" dirty="0"/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38916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3891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3891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BB556C-F44F-4E05-8EA4-D117586F105D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400"/>
          </a:p>
        </p:txBody>
      </p:sp>
      <p:pic>
        <p:nvPicPr>
          <p:cNvPr id="3891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4" y="2357442"/>
            <a:ext cx="5148263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0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00127" y="1643064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새 프로젝트 만들기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600" dirty="0"/>
              <a:t>프로젝트 이름을 정한 후 </a:t>
            </a:r>
            <a:r>
              <a:rPr lang="en-US" altLang="ko-KR" sz="1600" dirty="0"/>
              <a:t>Finish</a:t>
            </a:r>
            <a:r>
              <a:rPr lang="ko-KR" altLang="en-US" sz="1600" dirty="0"/>
              <a:t>버튼 클릭</a:t>
            </a:r>
            <a:endParaRPr lang="en-US" altLang="ko-KR" sz="1600" dirty="0"/>
          </a:p>
          <a:p>
            <a:pPr lvl="1" eaLnBrk="1" hangingPunct="1">
              <a:defRPr/>
            </a:pPr>
            <a:endParaRPr lang="en-US" altLang="ko-KR" sz="1600" dirty="0"/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0964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4096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4096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6D128B-BF2D-4250-91AA-BBD9D81DABBA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400"/>
          </a:p>
        </p:txBody>
      </p:sp>
      <p:pic>
        <p:nvPicPr>
          <p:cNvPr id="409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7" y="2449516"/>
            <a:ext cx="2917825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사각형 설명선 9"/>
          <p:cNvSpPr/>
          <p:nvPr/>
        </p:nvSpPr>
        <p:spPr>
          <a:xfrm>
            <a:off x="6732240" y="2758349"/>
            <a:ext cx="2304256" cy="396044"/>
          </a:xfrm>
          <a:prstGeom prst="wedgeRectCallout">
            <a:avLst>
              <a:gd name="adj1" fmla="val -86650"/>
              <a:gd name="adj2" fmla="val 52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프로젝트 이름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4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00127" y="1643064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패키지 생성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600" dirty="0"/>
              <a:t>작업 폴더 </a:t>
            </a:r>
            <a:r>
              <a:rPr lang="en-US" altLang="ko-KR" sz="1600" dirty="0"/>
              <a:t>-&gt;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</a:t>
            </a:r>
            <a:r>
              <a:rPr lang="ko-KR" altLang="en-US" sz="1600" dirty="0"/>
              <a:t>폴더</a:t>
            </a:r>
            <a:r>
              <a:rPr lang="en-US" altLang="ko-KR" sz="1600" dirty="0"/>
              <a:t> -&gt; </a:t>
            </a:r>
            <a:r>
              <a:rPr lang="ko-KR" altLang="en-US" sz="1600" dirty="0"/>
              <a:t>오른쪽 클릭 </a:t>
            </a:r>
            <a:r>
              <a:rPr lang="en-US" altLang="ko-KR" sz="1600" dirty="0"/>
              <a:t>-&gt; New -&gt; Package</a:t>
            </a:r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430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3012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4301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4301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A6AC7D-AAC9-43AC-B6C4-E5FFE27D7E48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400"/>
          </a:p>
        </p:txBody>
      </p:sp>
      <p:pic>
        <p:nvPicPr>
          <p:cNvPr id="430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47914"/>
            <a:ext cx="5259388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2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자바 개발 키트 다운로드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다운로드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설치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통합 개발 환경</a:t>
            </a:r>
            <a:r>
              <a:rPr lang="en-US" altLang="ko-KR" dirty="0" smtClean="0"/>
              <a:t>(IDE)</a:t>
            </a:r>
            <a:r>
              <a:rPr lang="ko-KR" altLang="en-US" dirty="0" smtClean="0"/>
              <a:t>에서의 사용법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Eclipse </a:t>
            </a:r>
            <a:r>
              <a:rPr lang="ko-KR" altLang="en-US" sz="2000" dirty="0"/>
              <a:t>설치</a:t>
            </a:r>
            <a:r>
              <a:rPr lang="en-US" altLang="ko-KR" sz="2000" dirty="0"/>
              <a:t> </a:t>
            </a:r>
            <a:r>
              <a:rPr lang="ko-KR" altLang="en-US" sz="2000" dirty="0"/>
              <a:t>및 실행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Eclipse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Project </a:t>
            </a:r>
            <a:r>
              <a:rPr lang="ko-KR" altLang="en-US" sz="2000" dirty="0"/>
              <a:t>실행 및 결과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mtClean="0"/>
              <a:t>실습</a:t>
            </a:r>
            <a:endParaRPr lang="en-US" altLang="ko-KR" dirty="0" smtClean="0"/>
          </a:p>
        </p:txBody>
      </p:sp>
      <p:sp>
        <p:nvSpPr>
          <p:cNvPr id="17412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1741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1741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069306-4F7E-4B5F-B672-3A88E107FF91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32388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95249" y="1671638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패키지 생성</a:t>
            </a:r>
            <a:endParaRPr lang="en-US" altLang="ko-KR" sz="2000" dirty="0"/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5060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4506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4506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5F2EE5-DA3E-4A84-A3E0-424D1C55695E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400"/>
          </a:p>
        </p:txBody>
      </p:sp>
      <p:pic>
        <p:nvPicPr>
          <p:cNvPr id="450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0" y="2117728"/>
            <a:ext cx="3868737" cy="368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사각형 설명선 9"/>
          <p:cNvSpPr/>
          <p:nvPr/>
        </p:nvSpPr>
        <p:spPr>
          <a:xfrm>
            <a:off x="6335688" y="3020670"/>
            <a:ext cx="2304256" cy="396044"/>
          </a:xfrm>
          <a:prstGeom prst="wedgeRectCallout">
            <a:avLst>
              <a:gd name="adj1" fmla="val -86650"/>
              <a:gd name="adj2" fmla="val 52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패키지 </a:t>
            </a:r>
            <a:r>
              <a:rPr lang="ko-KR" alt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4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95249" y="1596210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클래스 생성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600" dirty="0"/>
              <a:t>생성한 패키지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오른쪽 클릭 </a:t>
            </a:r>
            <a:r>
              <a:rPr lang="en-US" altLang="ko-KR" sz="1600" dirty="0"/>
              <a:t>-&gt; New -&gt; Class</a:t>
            </a:r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4710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7108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4710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4711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DDBA7C-D82A-492F-9EC8-21D7E9BA1536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400"/>
          </a:p>
        </p:txBody>
      </p:sp>
      <p:pic>
        <p:nvPicPr>
          <p:cNvPr id="471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49" y="2412229"/>
            <a:ext cx="4471988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3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-95249" y="1643065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클래스 생성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600" dirty="0"/>
              <a:t>클래스 이름 입력 후 </a:t>
            </a:r>
            <a:r>
              <a:rPr lang="en-US" altLang="ko-KR" sz="1600" dirty="0"/>
              <a:t>Finish </a:t>
            </a:r>
            <a:r>
              <a:rPr lang="ko-KR" altLang="en-US" sz="1600" dirty="0"/>
              <a:t>버튼 클릭</a:t>
            </a:r>
            <a:endParaRPr lang="en-US" altLang="ko-KR" sz="1600" dirty="0"/>
          </a:p>
          <a:p>
            <a:pPr marL="457189" lvl="1" indent="0" eaLnBrk="1" hangingPunct="1">
              <a:buNone/>
              <a:defRPr/>
            </a:pPr>
            <a:endParaRPr lang="ko-KR" altLang="en-US" sz="1600" dirty="0"/>
          </a:p>
          <a:p>
            <a:pPr lvl="1" eaLnBrk="1" hangingPunct="1">
              <a:defRPr/>
            </a:pPr>
            <a:endParaRPr lang="en-US" altLang="ko-KR" sz="1600" dirty="0"/>
          </a:p>
        </p:txBody>
      </p:sp>
      <p:sp>
        <p:nvSpPr>
          <p:cNvPr id="4915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49156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4915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4915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36013F-6BB7-46FC-BB90-F8DD8662B819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400"/>
          </a:p>
        </p:txBody>
      </p:sp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59" y="2420942"/>
            <a:ext cx="3378200" cy="379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사각형 설명선 9"/>
          <p:cNvSpPr/>
          <p:nvPr/>
        </p:nvSpPr>
        <p:spPr>
          <a:xfrm>
            <a:off x="6370067" y="3373469"/>
            <a:ext cx="2304256" cy="396044"/>
          </a:xfrm>
          <a:prstGeom prst="wedgeRectCallout">
            <a:avLst>
              <a:gd name="adj1" fmla="val -86650"/>
              <a:gd name="adj2" fmla="val 52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클래스 이름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7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-95249" y="1612108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2000"/>
              <a:t>클래스 생성 후 화면</a:t>
            </a:r>
            <a:endParaRPr lang="ko-KR" altLang="en-US" sz="1600"/>
          </a:p>
          <a:p>
            <a:pPr lvl="1" eaLnBrk="1" hangingPunct="1"/>
            <a:endParaRPr lang="en-US" altLang="ko-KR" sz="1600"/>
          </a:p>
        </p:txBody>
      </p:sp>
      <p:sp>
        <p:nvSpPr>
          <p:cNvPr id="5120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51204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120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120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06745-B0A3-4A8D-9FEB-C781CF3502F9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400"/>
          </a:p>
        </p:txBody>
      </p:sp>
      <p:pic>
        <p:nvPicPr>
          <p:cNvPr id="512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2" y="2090058"/>
            <a:ext cx="5329239" cy="399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5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-95249" y="1608230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ko-KR" altLang="en-US" sz="2000" dirty="0"/>
              <a:t>소스 코드 작성</a:t>
            </a:r>
            <a:endParaRPr lang="en-US" altLang="ko-KR" sz="2000" dirty="0"/>
          </a:p>
          <a:p>
            <a:pPr eaLnBrk="1" hangingPunct="1">
              <a:defRPr/>
            </a:pPr>
            <a:endParaRPr lang="en-US" altLang="ko-KR" sz="2000" dirty="0"/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public class </a:t>
            </a:r>
            <a:r>
              <a:rPr lang="en-US" altLang="ko-KR" sz="1800" kern="0" dirty="0" err="1"/>
              <a:t>HelloWorld</a:t>
            </a:r>
            <a:r>
              <a:rPr lang="en-US" altLang="ko-KR" sz="1800" kern="0" dirty="0"/>
              <a:t> 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{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    public static void main(String[] </a:t>
            </a:r>
            <a:r>
              <a:rPr lang="en-US" altLang="ko-KR" sz="1800" kern="0" dirty="0" err="1"/>
              <a:t>args</a:t>
            </a:r>
            <a:r>
              <a:rPr lang="en-US" altLang="ko-KR" sz="1800" kern="0" dirty="0"/>
              <a:t>)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    {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	    String name = "Computer";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	    </a:t>
            </a:r>
            <a:r>
              <a:rPr lang="en-US" altLang="ko-KR" sz="1800" kern="0" dirty="0" err="1"/>
              <a:t>System.out.println</a:t>
            </a:r>
            <a:r>
              <a:rPr lang="en-US" altLang="ko-KR" sz="1800" kern="0" dirty="0"/>
              <a:t>("Hello, " +name + "!");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    }</a:t>
            </a:r>
          </a:p>
          <a:p>
            <a:pPr marL="457189" lvl="1" indent="0">
              <a:buClr>
                <a:schemeClr val="folHlink"/>
              </a:buClr>
              <a:buSzPct val="60000"/>
              <a:buNone/>
              <a:defRPr/>
            </a:pPr>
            <a:r>
              <a:rPr lang="en-US" altLang="ko-KR" sz="1800" kern="0" dirty="0"/>
              <a:t>}</a:t>
            </a:r>
          </a:p>
          <a:p>
            <a:pPr eaLnBrk="1" hangingPunct="1">
              <a:defRPr/>
            </a:pPr>
            <a:endParaRPr lang="en-US" altLang="ko-KR" sz="2000" dirty="0"/>
          </a:p>
        </p:txBody>
      </p:sp>
      <p:sp>
        <p:nvSpPr>
          <p:cNvPr id="5325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53252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325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325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689D07-D633-4253-848F-603BCB9AE5A1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65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 txBox="1">
            <a:spLocks noChangeArrowheads="1"/>
          </p:cNvSpPr>
          <p:nvPr/>
        </p:nvSpPr>
        <p:spPr bwMode="auto">
          <a:xfrm>
            <a:off x="-95249" y="1599521"/>
            <a:ext cx="7488239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2000"/>
              <a:t>프로그램 실행</a:t>
            </a:r>
            <a:endParaRPr lang="en-US" altLang="ko-KR" sz="2000"/>
          </a:p>
          <a:p>
            <a:pPr lvl="1" eaLnBrk="1" hangingPunct="1"/>
            <a:r>
              <a:rPr lang="en-US" altLang="ko-KR" sz="1600"/>
              <a:t>Eclipse IDE</a:t>
            </a:r>
            <a:r>
              <a:rPr lang="ko-KR" altLang="en-US" sz="1600"/>
              <a:t>에서는 프로그램 코딩 중에 자동으로 컴파일됨</a:t>
            </a:r>
            <a:endParaRPr lang="en-US" altLang="ko-KR" sz="1600"/>
          </a:p>
          <a:p>
            <a:pPr lvl="1" eaLnBrk="1" hangingPunct="1"/>
            <a:endParaRPr lang="en-US" altLang="ko-KR" sz="1600"/>
          </a:p>
          <a:p>
            <a:pPr eaLnBrk="1" hangingPunct="1"/>
            <a:endParaRPr lang="en-US" altLang="ko-KR" sz="2000"/>
          </a:p>
          <a:p>
            <a:pPr eaLnBrk="1" hangingPunct="1"/>
            <a:endParaRPr lang="en-US" altLang="ko-KR" sz="2000"/>
          </a:p>
        </p:txBody>
      </p:sp>
      <p:sp>
        <p:nvSpPr>
          <p:cNvPr id="5529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Eclipse</a:t>
            </a:r>
            <a:r>
              <a:rPr lang="ko-KR" altLang="en-US" smtClean="0"/>
              <a:t> 사용법</a:t>
            </a:r>
            <a:r>
              <a:rPr lang="en-US" altLang="ko-KR" smtClean="0"/>
              <a:t> </a:t>
            </a:r>
            <a:r>
              <a:rPr lang="en-US" altLang="ko-KR" sz="2000"/>
              <a:t>(</a:t>
            </a:r>
            <a:r>
              <a:rPr lang="ko-KR" altLang="en-US" sz="2000"/>
              <a:t>신규 프로젝트 작성시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55300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530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530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8A71CA-303E-4D38-B033-B7413154F2DA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400"/>
          </a:p>
        </p:txBody>
      </p:sp>
      <p:pic>
        <p:nvPicPr>
          <p:cNvPr id="553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25" y="2366240"/>
            <a:ext cx="5291139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6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1-1. </a:t>
            </a:r>
            <a:r>
              <a:rPr lang="ko-KR" altLang="en-US" smtClean="0"/>
              <a:t>프로젝트 내보내기</a:t>
            </a:r>
          </a:p>
        </p:txBody>
      </p:sp>
      <p:sp>
        <p:nvSpPr>
          <p:cNvPr id="57347" name="내용 개체 틀 2"/>
          <p:cNvSpPr>
            <a:spLocks noGrp="1"/>
          </p:cNvSpPr>
          <p:nvPr>
            <p:ph idx="1"/>
          </p:nvPr>
        </p:nvSpPr>
        <p:spPr>
          <a:xfrm>
            <a:off x="630237" y="1687512"/>
            <a:ext cx="7883525" cy="4560888"/>
          </a:xfrm>
        </p:spPr>
        <p:txBody>
          <a:bodyPr/>
          <a:lstStyle/>
          <a:p>
            <a:r>
              <a:rPr lang="ko-KR" altLang="en-US" sz="2800" dirty="0"/>
              <a:t>내가 작성한 자바 프로젝트를 다른 컴퓨터에서도 그대로 사용할 수 있도록 내보내는 과정</a:t>
            </a:r>
            <a:endParaRPr lang="en-US" altLang="ko-KR" sz="2800" dirty="0"/>
          </a:p>
          <a:p>
            <a:r>
              <a:rPr lang="ko-KR" altLang="en-US" sz="2800" dirty="0"/>
              <a:t>프로젝트 전체</a:t>
            </a:r>
            <a:r>
              <a:rPr lang="en-US" altLang="ko-KR" sz="2800" dirty="0"/>
              <a:t>, </a:t>
            </a:r>
            <a:r>
              <a:rPr lang="ko-KR" altLang="en-US" sz="2800" dirty="0"/>
              <a:t>실행 가능한 </a:t>
            </a:r>
            <a:r>
              <a:rPr lang="en-US" altLang="ko-KR" sz="2800" dirty="0"/>
              <a:t>JAR</a:t>
            </a:r>
            <a:r>
              <a:rPr lang="ko-KR" altLang="en-US" sz="2800" dirty="0"/>
              <a:t>파일</a:t>
            </a:r>
            <a:r>
              <a:rPr lang="en-US" altLang="ko-KR" sz="2800" dirty="0"/>
              <a:t>, Android</a:t>
            </a:r>
            <a:r>
              <a:rPr lang="ko-KR" altLang="en-US" sz="2800" dirty="0"/>
              <a:t> </a:t>
            </a:r>
            <a:r>
              <a:rPr lang="en-US" altLang="ko-KR" sz="2800" dirty="0"/>
              <a:t>SDK</a:t>
            </a:r>
            <a:r>
              <a:rPr lang="ko-KR" altLang="en-US" sz="2800" dirty="0"/>
              <a:t>의 경우에는 설치 가능한 </a:t>
            </a:r>
            <a:r>
              <a:rPr lang="en-US" altLang="ko-KR" sz="2800" dirty="0"/>
              <a:t>APK</a:t>
            </a:r>
            <a:r>
              <a:rPr lang="ko-KR" altLang="en-US" sz="2800" dirty="0"/>
              <a:t>파일로 내보내기 가능</a:t>
            </a:r>
            <a:endParaRPr lang="en-US" altLang="ko-KR" sz="2800" dirty="0"/>
          </a:p>
          <a:p>
            <a:r>
              <a:rPr lang="ko-KR" altLang="en-US" sz="2800" dirty="0"/>
              <a:t>내보낼 프로젝트 선택 </a:t>
            </a:r>
            <a:r>
              <a:rPr lang="en-US" altLang="ko-KR" sz="2800" dirty="0"/>
              <a:t>-&gt; </a:t>
            </a:r>
            <a:r>
              <a:rPr lang="ko-KR" altLang="en-US" sz="2800" dirty="0"/>
              <a:t>오른쪽 클릭 </a:t>
            </a:r>
            <a:r>
              <a:rPr lang="en-US" altLang="ko-KR" sz="2800" dirty="0"/>
              <a:t>-&gt; Export</a:t>
            </a:r>
          </a:p>
          <a:p>
            <a:r>
              <a:rPr lang="ko-KR" altLang="en-US" sz="2800" dirty="0"/>
              <a:t>과제 제출시 </a:t>
            </a:r>
            <a:r>
              <a:rPr lang="en-US" altLang="ko-KR" sz="2800" dirty="0"/>
              <a:t>Export</a:t>
            </a:r>
            <a:r>
              <a:rPr lang="ko-KR" altLang="en-US" sz="2800" dirty="0"/>
              <a:t>를 이용하여 </a:t>
            </a:r>
            <a:r>
              <a:rPr lang="en-US" altLang="ko-KR" sz="2800" dirty="0"/>
              <a:t>File System</a:t>
            </a:r>
            <a:r>
              <a:rPr lang="ko-KR" altLang="en-US" sz="2800" dirty="0"/>
              <a:t>으로 제출</a:t>
            </a:r>
            <a:endParaRPr lang="en-US" altLang="ko-KR" sz="2800" dirty="0"/>
          </a:p>
        </p:txBody>
      </p:sp>
      <p:sp>
        <p:nvSpPr>
          <p:cNvPr id="57348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734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735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51EEA9-2CDB-4BCD-8921-A29670FA85A2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978209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1-1. </a:t>
            </a:r>
            <a:r>
              <a:rPr lang="ko-KR" altLang="en-US" smtClean="0"/>
              <a:t>프로젝트 내보내기</a:t>
            </a:r>
          </a:p>
        </p:txBody>
      </p:sp>
      <p:sp>
        <p:nvSpPr>
          <p:cNvPr id="5837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/>
              <a:t>프로젝트 내보내기</a:t>
            </a:r>
            <a:r>
              <a:rPr lang="en-US" altLang="ko-KR" sz="2800"/>
              <a:t>(Export)</a:t>
            </a:r>
          </a:p>
          <a:p>
            <a:pPr marL="457189" lvl="1" indent="0">
              <a:buNone/>
            </a:pPr>
            <a:endParaRPr lang="en-US" altLang="ko-KR" sz="2000"/>
          </a:p>
        </p:txBody>
      </p:sp>
      <p:sp>
        <p:nvSpPr>
          <p:cNvPr id="58372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837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837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3816C-BCAB-4D6B-A092-8EB34A5C38F0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400"/>
          </a:p>
        </p:txBody>
      </p:sp>
      <p:pic>
        <p:nvPicPr>
          <p:cNvPr id="583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4" y="2276479"/>
            <a:ext cx="2381251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41" y="2276476"/>
            <a:ext cx="4968875" cy="37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2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2276478"/>
            <a:ext cx="4221163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1-1. </a:t>
            </a:r>
            <a:r>
              <a:rPr lang="ko-KR" altLang="en-US" smtClean="0"/>
              <a:t>프로젝트 내보내기</a:t>
            </a:r>
          </a:p>
        </p:txBody>
      </p:sp>
      <p:sp>
        <p:nvSpPr>
          <p:cNvPr id="593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/>
              <a:t>프로젝트 내보내기</a:t>
            </a:r>
            <a:r>
              <a:rPr lang="en-US" altLang="ko-KR" sz="2800"/>
              <a:t>(Export)</a:t>
            </a:r>
          </a:p>
          <a:p>
            <a:pPr marL="457189" lvl="1" indent="0">
              <a:buNone/>
            </a:pPr>
            <a:endParaRPr lang="en-US" altLang="ko-KR" sz="2000"/>
          </a:p>
        </p:txBody>
      </p:sp>
      <p:sp>
        <p:nvSpPr>
          <p:cNvPr id="59397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59398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59399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811F12-6A41-45A2-88E3-ECE544E8BE0F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400"/>
          </a:p>
        </p:txBody>
      </p:sp>
      <p:pic>
        <p:nvPicPr>
          <p:cNvPr id="594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5" y="2276478"/>
            <a:ext cx="3816351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01" name="직사각형 1"/>
          <p:cNvSpPr>
            <a:spLocks noChangeArrowheads="1"/>
          </p:cNvSpPr>
          <p:nvPr/>
        </p:nvSpPr>
        <p:spPr bwMode="auto">
          <a:xfrm>
            <a:off x="6610351" y="2997201"/>
            <a:ext cx="698500" cy="287339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9402" name="직사각형 11"/>
          <p:cNvSpPr>
            <a:spLocks noChangeArrowheads="1"/>
          </p:cNvSpPr>
          <p:nvPr/>
        </p:nvSpPr>
        <p:spPr bwMode="auto">
          <a:xfrm>
            <a:off x="4643441" y="4868864"/>
            <a:ext cx="1728787" cy="576263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9403" name="직사각형 12"/>
          <p:cNvSpPr>
            <a:spLocks noChangeArrowheads="1"/>
          </p:cNvSpPr>
          <p:nvPr/>
        </p:nvSpPr>
        <p:spPr bwMode="auto">
          <a:xfrm>
            <a:off x="4643439" y="4437066"/>
            <a:ext cx="3960812" cy="28733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9404" name="사각형 설명선 2"/>
          <p:cNvSpPr>
            <a:spLocks noChangeArrowheads="1"/>
          </p:cNvSpPr>
          <p:nvPr/>
        </p:nvSpPr>
        <p:spPr bwMode="auto">
          <a:xfrm>
            <a:off x="7164391" y="3500439"/>
            <a:ext cx="720725" cy="215900"/>
          </a:xfrm>
          <a:prstGeom prst="wedgeRectCallout">
            <a:avLst>
              <a:gd name="adj1" fmla="val -47574"/>
              <a:gd name="adj2" fmla="val -120403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000"/>
              <a:t>체크 확인</a:t>
            </a:r>
          </a:p>
        </p:txBody>
      </p:sp>
      <p:sp>
        <p:nvSpPr>
          <p:cNvPr id="59405" name="사각형 설명선 14"/>
          <p:cNvSpPr>
            <a:spLocks noChangeArrowheads="1"/>
          </p:cNvSpPr>
          <p:nvPr/>
        </p:nvSpPr>
        <p:spPr bwMode="auto">
          <a:xfrm>
            <a:off x="6156328" y="5589589"/>
            <a:ext cx="803275" cy="215900"/>
          </a:xfrm>
          <a:prstGeom prst="wedgeRectCallout">
            <a:avLst>
              <a:gd name="adj1" fmla="val -78009"/>
              <a:gd name="adj2" fmla="val -94273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000"/>
              <a:t>체크 확인</a:t>
            </a:r>
          </a:p>
        </p:txBody>
      </p:sp>
      <p:sp>
        <p:nvSpPr>
          <p:cNvPr id="59406" name="사각형 설명선 15"/>
          <p:cNvSpPr>
            <a:spLocks noChangeArrowheads="1"/>
          </p:cNvSpPr>
          <p:nvPr/>
        </p:nvSpPr>
        <p:spPr bwMode="auto">
          <a:xfrm>
            <a:off x="6959603" y="4868863"/>
            <a:ext cx="1573213" cy="215900"/>
          </a:xfrm>
          <a:prstGeom prst="wedgeRectCallout">
            <a:avLst>
              <a:gd name="adj1" fmla="val -78009"/>
              <a:gd name="adj2" fmla="val -94273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000"/>
              <a:t>저장될 위치 지정</a:t>
            </a:r>
          </a:p>
        </p:txBody>
      </p:sp>
    </p:spTree>
    <p:extLst>
      <p:ext uri="{BB962C8B-B14F-4D97-AF65-F5344CB8AC3E}">
        <p14:creationId xmlns:p14="http://schemas.microsoft.com/office/powerpoint/2010/main" val="112698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1-2. </a:t>
            </a:r>
            <a:r>
              <a:rPr lang="ko-KR" altLang="en-US" smtClean="0"/>
              <a:t>프로젝트 가져오기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630237" y="1585235"/>
            <a:ext cx="7883525" cy="4560888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ko-KR" altLang="en-US" sz="2800" dirty="0"/>
              <a:t>프로젝트 내보내기의 반대로 다른 사람이 작성한 프로젝트를 그대로 열 수 있음</a:t>
            </a:r>
            <a:endParaRPr lang="en-US" altLang="ko-KR" sz="2800" dirty="0"/>
          </a:p>
          <a:p>
            <a:pPr>
              <a:lnSpc>
                <a:spcPct val="120000"/>
              </a:lnSpc>
              <a:defRPr/>
            </a:pPr>
            <a:r>
              <a:rPr lang="en-US" altLang="ko-KR" sz="2800" dirty="0"/>
              <a:t>File -&gt; Import </a:t>
            </a:r>
            <a:r>
              <a:rPr lang="ko-KR" altLang="en-US" sz="2800" dirty="0"/>
              <a:t>메뉴 이용</a:t>
            </a:r>
            <a:endParaRPr lang="en-US" altLang="ko-KR" sz="2800" dirty="0"/>
          </a:p>
          <a:p>
            <a:pPr lvl="1">
              <a:defRPr/>
            </a:pPr>
            <a:endParaRPr lang="en-US" altLang="ko-KR" sz="2000" dirty="0"/>
          </a:p>
          <a:p>
            <a:pPr marL="457189" lvl="1" indent="0">
              <a:buNone/>
              <a:defRPr/>
            </a:pPr>
            <a:endParaRPr lang="en-US" altLang="ko-KR" sz="2000" dirty="0"/>
          </a:p>
        </p:txBody>
      </p:sp>
      <p:sp>
        <p:nvSpPr>
          <p:cNvPr id="60420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6042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6042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7BE39D-8AC3-4B6C-B367-BBF27DD1647B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581109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2349503"/>
            <a:ext cx="5307012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63" y="214316"/>
            <a:ext cx="7872412" cy="1000125"/>
          </a:xfrm>
        </p:spPr>
        <p:txBody>
          <a:bodyPr/>
          <a:lstStyle/>
          <a:p>
            <a:pPr eaLnBrk="1" hangingPunct="1"/>
            <a:r>
              <a:rPr lang="ko-KR" altLang="en-US" sz="4000" dirty="0"/>
              <a:t>자바 개발 키트 다운로드 및 설치</a:t>
            </a:r>
            <a:endParaRPr lang="en-US" altLang="ko-KR" sz="4000" dirty="0"/>
          </a:p>
        </p:txBody>
      </p:sp>
      <p:sp>
        <p:nvSpPr>
          <p:cNvPr id="19459" name="날짜 개체 틀 4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19460" name="바닥글 개체 틀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19461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0831A5-8EDC-4D4F-B7DB-AFFCB92489A3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ko-KR" sz="1400"/>
          </a:p>
        </p:txBody>
      </p:sp>
      <p:sp>
        <p:nvSpPr>
          <p:cNvPr id="11" name="사각형 설명선 10"/>
          <p:cNvSpPr/>
          <p:nvPr/>
        </p:nvSpPr>
        <p:spPr>
          <a:xfrm>
            <a:off x="6465780" y="4293098"/>
            <a:ext cx="1089240" cy="357191"/>
          </a:xfrm>
          <a:prstGeom prst="wedgeRectCallout">
            <a:avLst>
              <a:gd name="adj1" fmla="val -50333"/>
              <a:gd name="adj2" fmla="val 7872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Click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25491" y="1628779"/>
            <a:ext cx="79200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ko-KR" altLang="en-US" sz="2400" kern="0" dirty="0"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sz="2400" kern="0" dirty="0">
                <a:latin typeface="맑은 고딕" pitchFamily="50" charset="-127"/>
                <a:ea typeface="맑은 고딕" pitchFamily="50" charset="-127"/>
              </a:rPr>
              <a:t>(1)</a:t>
            </a:r>
          </a:p>
          <a:p>
            <a:pPr marL="800080" lvl="2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ko-KR" sz="1400" dirty="0"/>
              <a:t>URL : </a:t>
            </a:r>
            <a:r>
              <a:rPr lang="en-US" altLang="ko-KR" sz="1400" dirty="0">
                <a:hlinkClick r:id="rId4"/>
              </a:rPr>
              <a:t>http://www.oracle.com/technetwork/java/javase/downloads/index.html</a:t>
            </a:r>
            <a:r>
              <a:rPr lang="en-US" altLang="ko-KR" sz="1400" dirty="0"/>
              <a:t> </a:t>
            </a: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1-2. </a:t>
            </a:r>
            <a:r>
              <a:rPr lang="ko-KR" altLang="en-US" smtClean="0"/>
              <a:t>프로젝트 가져오기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프로젝트 가져오기</a:t>
            </a:r>
            <a:r>
              <a:rPr lang="en-US" altLang="ko-KR" sz="2800" dirty="0"/>
              <a:t>(Import)</a:t>
            </a:r>
          </a:p>
          <a:p>
            <a:pPr lvl="1">
              <a:defRPr/>
            </a:pPr>
            <a:endParaRPr lang="en-US" altLang="ko-KR" sz="2000" dirty="0"/>
          </a:p>
          <a:p>
            <a:pPr marL="457189" lvl="1" indent="0">
              <a:buNone/>
              <a:defRPr/>
            </a:pPr>
            <a:endParaRPr lang="en-US" altLang="ko-KR" sz="2000" dirty="0"/>
          </a:p>
        </p:txBody>
      </p:sp>
      <p:sp>
        <p:nvSpPr>
          <p:cNvPr id="61444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6144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6144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7BCE07-307C-40B9-86E9-C166CCC21E3C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400"/>
          </a:p>
        </p:txBody>
      </p:sp>
      <p:pic>
        <p:nvPicPr>
          <p:cNvPr id="614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6" y="2205038"/>
            <a:ext cx="4168775" cy="395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9" y="2205038"/>
            <a:ext cx="3776663" cy="395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39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</a:t>
            </a:r>
            <a:r>
              <a:rPr lang="en-US" altLang="ko-KR" smtClean="0"/>
              <a:t>1-2. </a:t>
            </a:r>
            <a:r>
              <a:rPr lang="ko-KR" altLang="en-US" smtClean="0"/>
              <a:t>프로젝트 가져오기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프로젝트 가져오기</a:t>
            </a:r>
            <a:r>
              <a:rPr lang="en-US" altLang="ko-KR" sz="2800" dirty="0"/>
              <a:t>(Import)</a:t>
            </a:r>
          </a:p>
          <a:p>
            <a:pPr lvl="1">
              <a:defRPr/>
            </a:pPr>
            <a:endParaRPr lang="en-US" altLang="ko-KR" sz="2000" dirty="0"/>
          </a:p>
          <a:p>
            <a:pPr marL="457189" lvl="1" indent="0">
              <a:buNone/>
              <a:defRPr/>
            </a:pPr>
            <a:endParaRPr lang="en-US" altLang="ko-KR" sz="2000" dirty="0"/>
          </a:p>
        </p:txBody>
      </p:sp>
      <p:sp>
        <p:nvSpPr>
          <p:cNvPr id="62468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6246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6247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CB8151-6434-4FB4-9C1E-5ED5AD07360C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400"/>
          </a:p>
        </p:txBody>
      </p:sp>
      <p:pic>
        <p:nvPicPr>
          <p:cNvPr id="624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9" y="2160591"/>
            <a:ext cx="2728913" cy="398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6" y="2160591"/>
            <a:ext cx="2700337" cy="398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41" y="2181227"/>
            <a:ext cx="2916237" cy="395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74" name="직사각형 12"/>
          <p:cNvSpPr>
            <a:spLocks noChangeArrowheads="1"/>
          </p:cNvSpPr>
          <p:nvPr/>
        </p:nvSpPr>
        <p:spPr bwMode="auto">
          <a:xfrm>
            <a:off x="519113" y="2886079"/>
            <a:ext cx="696912" cy="144463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2475" name="직사각형 13"/>
          <p:cNvSpPr>
            <a:spLocks noChangeArrowheads="1"/>
          </p:cNvSpPr>
          <p:nvPr/>
        </p:nvSpPr>
        <p:spPr bwMode="auto">
          <a:xfrm>
            <a:off x="6207128" y="3468690"/>
            <a:ext cx="2016125" cy="144463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2476" name="직사각형 14"/>
          <p:cNvSpPr>
            <a:spLocks noChangeArrowheads="1"/>
          </p:cNvSpPr>
          <p:nvPr/>
        </p:nvSpPr>
        <p:spPr bwMode="auto">
          <a:xfrm>
            <a:off x="7635879" y="5845178"/>
            <a:ext cx="576263" cy="14287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835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4000"/>
              <a:t>자바 개발 키트 다운로드 및 설치</a:t>
            </a:r>
            <a:endParaRPr lang="en-US" altLang="ko-KR" sz="4000"/>
          </a:p>
        </p:txBody>
      </p:sp>
      <p:sp>
        <p:nvSpPr>
          <p:cNvPr id="21506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3" y="6248400"/>
            <a:ext cx="21113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150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150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550707-8C54-42AE-A31E-512DCAE604D6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00127" y="1643067"/>
            <a:ext cx="7920039" cy="473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ko-KR" altLang="en-US" sz="2400" kern="0" dirty="0"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sz="2400" kern="0" dirty="0">
                <a:latin typeface="맑은 고딕" pitchFamily="50" charset="-127"/>
                <a:ea typeface="맑은 고딕" pitchFamily="50" charset="-127"/>
              </a:rPr>
              <a:t>(2)</a:t>
            </a: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  <a:p>
            <a:pPr marL="342891" lvl="1" indent="-34289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ko-KR" altLang="en-US" sz="2400" kern="0" dirty="0">
                <a:latin typeface="맑은 고딕" pitchFamily="50" charset="-127"/>
                <a:ea typeface="맑은 고딕" pitchFamily="50" charset="-127"/>
              </a:rPr>
              <a:t>다운로드 받은 이후 파일 실행시켜 설치</a:t>
            </a:r>
            <a:endParaRPr lang="en-US" altLang="ko-KR" sz="2400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511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7" y="2060577"/>
            <a:ext cx="442277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8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자바 개발 키트 다운로드 및 설치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/>
              <a:t>설치</a:t>
            </a:r>
            <a:endParaRPr lang="en-US" altLang="ko-KR" sz="2400"/>
          </a:p>
          <a:p>
            <a:pPr lvl="1"/>
            <a:r>
              <a:rPr lang="ko-KR" altLang="en-US" sz="2000"/>
              <a:t>프로그램 </a:t>
            </a:r>
            <a:r>
              <a:rPr lang="en-US" altLang="ko-KR" sz="2000"/>
              <a:t>Installer</a:t>
            </a:r>
            <a:r>
              <a:rPr lang="ko-KR" altLang="en-US" sz="2000"/>
              <a:t>의 안내에 따라 설치</a:t>
            </a:r>
            <a:endParaRPr lang="en-US" altLang="ko-KR" sz="2000"/>
          </a:p>
          <a:p>
            <a:pPr lvl="1"/>
            <a:r>
              <a:rPr lang="en-US" altLang="ko-KR" sz="2000"/>
              <a:t>JDK</a:t>
            </a:r>
            <a:r>
              <a:rPr lang="ko-KR" altLang="en-US" sz="2000"/>
              <a:t>와 </a:t>
            </a:r>
            <a:r>
              <a:rPr lang="en-US" altLang="ko-KR" sz="2000"/>
              <a:t>JRE</a:t>
            </a:r>
            <a:r>
              <a:rPr lang="ko-KR" altLang="en-US" sz="2000"/>
              <a:t>가 설치되면 자바 프로그래밍 가능</a:t>
            </a:r>
            <a:endParaRPr lang="en-US" altLang="ko-KR" sz="2000"/>
          </a:p>
          <a:p>
            <a:endParaRPr lang="ko-KR" altLang="en-US" sz="2400"/>
          </a:p>
        </p:txBody>
      </p:sp>
      <p:sp>
        <p:nvSpPr>
          <p:cNvPr id="23556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355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355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CB6220-0DB6-4B7E-A147-BBFC68CBB82E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400"/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852741"/>
            <a:ext cx="4241800" cy="323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/>
              <a:t>DOS </a:t>
            </a:r>
            <a:r>
              <a:rPr lang="ko-KR" altLang="en-US" sz="4000"/>
              <a:t>환경</a:t>
            </a:r>
            <a:r>
              <a:rPr lang="en-US" altLang="ko-KR" sz="4000"/>
              <a:t>(1) – Path </a:t>
            </a:r>
            <a:r>
              <a:rPr lang="ko-KR" altLang="en-US" sz="4000"/>
              <a:t>설정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1071565" y="1571626"/>
            <a:ext cx="7883525" cy="520700"/>
          </a:xfrm>
        </p:spPr>
        <p:txBody>
          <a:bodyPr/>
          <a:lstStyle/>
          <a:p>
            <a:r>
              <a:rPr lang="en-US" altLang="ko-KR" sz="2400"/>
              <a:t>Path </a:t>
            </a:r>
            <a:r>
              <a:rPr lang="ko-KR" altLang="en-US" sz="2400"/>
              <a:t>변경 창 보기</a:t>
            </a:r>
            <a:r>
              <a:rPr lang="en-US" altLang="ko-KR" sz="2400"/>
              <a:t>(xp)</a:t>
            </a:r>
            <a:endParaRPr lang="ko-KR" altLang="en-US" sz="2400"/>
          </a:p>
        </p:txBody>
      </p:sp>
      <p:sp>
        <p:nvSpPr>
          <p:cNvPr id="24580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458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458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5747BA-34D1-4BCA-A2D2-36811D950A96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400"/>
          </a:p>
        </p:txBody>
      </p:sp>
      <p:grpSp>
        <p:nvGrpSpPr>
          <p:cNvPr id="24583" name="그룹 5"/>
          <p:cNvGrpSpPr>
            <a:grpSpLocks/>
          </p:cNvGrpSpPr>
          <p:nvPr/>
        </p:nvGrpSpPr>
        <p:grpSpPr bwMode="auto">
          <a:xfrm>
            <a:off x="520702" y="2636842"/>
            <a:ext cx="3114675" cy="2689225"/>
            <a:chOff x="399923" y="2348880"/>
            <a:chExt cx="3115918" cy="2690045"/>
          </a:xfrm>
        </p:grpSpPr>
        <p:pic>
          <p:nvPicPr>
            <p:cNvPr id="24588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8" t="7489" r="41112" b="62277"/>
            <a:stretch>
              <a:fillRect/>
            </a:stretch>
          </p:blipFill>
          <p:spPr bwMode="auto">
            <a:xfrm>
              <a:off x="614649" y="2348880"/>
              <a:ext cx="2901192" cy="2690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사각형 설명선 9"/>
            <p:cNvSpPr/>
            <p:nvPr/>
          </p:nvSpPr>
          <p:spPr bwMode="auto">
            <a:xfrm>
              <a:off x="399923" y="4018953"/>
              <a:ext cx="1000125" cy="301625"/>
            </a:xfrm>
            <a:prstGeom prst="wedgeRectCallout">
              <a:avLst>
                <a:gd name="adj1" fmla="val 46165"/>
                <a:gd name="adj2" fmla="val 12213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ko-KR" altLang="en-US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클릭</a:t>
              </a:r>
            </a:p>
          </p:txBody>
        </p:sp>
      </p:grpSp>
      <p:grpSp>
        <p:nvGrpSpPr>
          <p:cNvPr id="24584" name="그룹 6"/>
          <p:cNvGrpSpPr>
            <a:grpSpLocks/>
          </p:cNvGrpSpPr>
          <p:nvPr/>
        </p:nvGrpSpPr>
        <p:grpSpPr bwMode="auto">
          <a:xfrm>
            <a:off x="3995742" y="2171701"/>
            <a:ext cx="4503737" cy="3690939"/>
            <a:chOff x="2506242" y="2066894"/>
            <a:chExt cx="4504158" cy="3690367"/>
          </a:xfrm>
        </p:grpSpPr>
        <p:pic>
          <p:nvPicPr>
            <p:cNvPr id="24585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30" t="16890" r="23564" b="21692"/>
            <a:stretch>
              <a:fillRect/>
            </a:stretch>
          </p:blipFill>
          <p:spPr bwMode="auto">
            <a:xfrm>
              <a:off x="3248914" y="2066894"/>
              <a:ext cx="3761486" cy="3690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사각형 설명선 10"/>
            <p:cNvSpPr/>
            <p:nvPr/>
          </p:nvSpPr>
          <p:spPr bwMode="auto">
            <a:xfrm>
              <a:off x="2506242" y="2583120"/>
              <a:ext cx="1143000" cy="301625"/>
            </a:xfrm>
            <a:prstGeom prst="wedgeRectCallout">
              <a:avLst>
                <a:gd name="adj1" fmla="val 34736"/>
                <a:gd name="adj2" fmla="val 12518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ko-KR" altLang="en-US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고급선택</a:t>
              </a:r>
            </a:p>
          </p:txBody>
        </p:sp>
        <p:sp>
          <p:nvSpPr>
            <p:cNvPr id="12" name="사각형 설명선 11"/>
            <p:cNvSpPr/>
            <p:nvPr/>
          </p:nvSpPr>
          <p:spPr bwMode="auto">
            <a:xfrm>
              <a:off x="5007769" y="4427280"/>
              <a:ext cx="1143000" cy="301625"/>
            </a:xfrm>
            <a:prstGeom prst="wedgeRectCallout">
              <a:avLst>
                <a:gd name="adj1" fmla="val 34736"/>
                <a:gd name="adj2" fmla="val 12518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3. </a:t>
              </a:r>
              <a:r>
                <a:rPr lang="ko-KR" altLang="en-US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환경변수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/>
              <a:t>DOS </a:t>
            </a:r>
            <a:r>
              <a:rPr lang="ko-KR" altLang="en-US" sz="4000"/>
              <a:t>환경</a:t>
            </a:r>
            <a:r>
              <a:rPr lang="en-US" altLang="ko-KR" sz="4000"/>
              <a:t>(2) – Path </a:t>
            </a:r>
            <a:r>
              <a:rPr lang="ko-KR" altLang="en-US" sz="4000"/>
              <a:t>설정</a:t>
            </a:r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/>
              <a:t>Path </a:t>
            </a:r>
            <a:r>
              <a:rPr lang="ko-KR" altLang="en-US" sz="2400"/>
              <a:t>변경 창 보기</a:t>
            </a:r>
            <a:r>
              <a:rPr lang="en-US" altLang="ko-KR" sz="2400"/>
              <a:t>(windows 7)</a:t>
            </a:r>
            <a:endParaRPr lang="ko-KR" altLang="en-US" sz="2400"/>
          </a:p>
        </p:txBody>
      </p:sp>
      <p:sp>
        <p:nvSpPr>
          <p:cNvPr id="25604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560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560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096732-A47A-4795-8AA1-D6006F9CDA4E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400"/>
          </a:p>
        </p:txBody>
      </p:sp>
      <p:grpSp>
        <p:nvGrpSpPr>
          <p:cNvPr id="25607" name="그룹 7"/>
          <p:cNvGrpSpPr>
            <a:grpSpLocks/>
          </p:cNvGrpSpPr>
          <p:nvPr/>
        </p:nvGrpSpPr>
        <p:grpSpPr bwMode="auto">
          <a:xfrm>
            <a:off x="288928" y="2122489"/>
            <a:ext cx="4067175" cy="3879851"/>
            <a:chOff x="5512452" y="1825976"/>
            <a:chExt cx="4392047" cy="4188507"/>
          </a:xfrm>
        </p:grpSpPr>
        <p:pic>
          <p:nvPicPr>
            <p:cNvPr id="2560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85" t="9692" r="35170" b="38580"/>
            <a:stretch>
              <a:fillRect/>
            </a:stretch>
          </p:blipFill>
          <p:spPr bwMode="auto">
            <a:xfrm>
              <a:off x="6494319" y="1825976"/>
              <a:ext cx="3410180" cy="4188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사각형 설명선 9"/>
            <p:cNvSpPr/>
            <p:nvPr/>
          </p:nvSpPr>
          <p:spPr bwMode="auto">
            <a:xfrm>
              <a:off x="8913520" y="4221088"/>
              <a:ext cx="928687" cy="301625"/>
            </a:xfrm>
            <a:prstGeom prst="wedgeRectCallout">
              <a:avLst>
                <a:gd name="adj1" fmla="val -53585"/>
                <a:gd name="adj2" fmla="val -13081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ko-KR" altLang="en-US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편집</a:t>
              </a:r>
            </a:p>
          </p:txBody>
        </p:sp>
        <p:sp>
          <p:nvSpPr>
            <p:cNvPr id="11" name="사각형 설명선 10"/>
            <p:cNvSpPr/>
            <p:nvPr/>
          </p:nvSpPr>
          <p:spPr bwMode="auto">
            <a:xfrm>
              <a:off x="5512452" y="3467792"/>
              <a:ext cx="1500187" cy="301625"/>
            </a:xfrm>
            <a:prstGeom prst="wedgeRectCallout">
              <a:avLst>
                <a:gd name="adj1" fmla="val 41593"/>
                <a:gd name="adj2" fmla="val -1277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3. Path </a:t>
              </a:r>
              <a:r>
                <a:rPr lang="ko-KR" altLang="en-US" sz="1400" b="1" dirty="0" err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변경창</a:t>
              </a:r>
              <a:endParaRPr lang="ko-KR" altLang="en-US" sz="1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560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8" t="11900" r="33852" b="36157"/>
          <a:stretch>
            <a:fillRect/>
          </a:stretch>
        </p:blipFill>
        <p:spPr bwMode="auto">
          <a:xfrm>
            <a:off x="5130803" y="2128839"/>
            <a:ext cx="3402013" cy="389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8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/>
              <a:t>DOS </a:t>
            </a:r>
            <a:r>
              <a:rPr lang="ko-KR" altLang="en-US" sz="4000"/>
              <a:t>환경</a:t>
            </a:r>
            <a:r>
              <a:rPr lang="en-US" altLang="ko-KR" sz="4000"/>
              <a:t>(3) – Path </a:t>
            </a:r>
            <a:r>
              <a:rPr lang="ko-KR" altLang="en-US" sz="4000"/>
              <a:t>설정</a:t>
            </a:r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400" dirty="0"/>
              <a:t>Path </a:t>
            </a:r>
            <a:r>
              <a:rPr lang="ko-KR" altLang="en-US" sz="2400" dirty="0"/>
              <a:t>추가하기</a:t>
            </a:r>
            <a:r>
              <a:rPr lang="en-US" altLang="ko-KR" sz="2400" dirty="0"/>
              <a:t>(XP)</a:t>
            </a:r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400" dirty="0"/>
              <a:t>  - JDK</a:t>
            </a:r>
            <a:r>
              <a:rPr lang="ko-KR" altLang="en-US" sz="2400" dirty="0"/>
              <a:t>의 </a:t>
            </a:r>
            <a:r>
              <a:rPr lang="en-US" altLang="ko-KR" sz="2400" dirty="0"/>
              <a:t>bin </a:t>
            </a:r>
            <a:r>
              <a:rPr lang="ko-KR" altLang="en-US" sz="2400" dirty="0"/>
              <a:t>폴더의 경로를 </a:t>
            </a:r>
            <a:r>
              <a:rPr lang="en-US" altLang="ko-KR" sz="2400" dirty="0"/>
              <a:t>PATH </a:t>
            </a:r>
            <a:r>
              <a:rPr lang="ko-KR" altLang="en-US" sz="2400" dirty="0"/>
              <a:t>변수 값에 추가한다</a:t>
            </a:r>
            <a:r>
              <a:rPr lang="en-US" altLang="ko-KR" sz="2400" dirty="0"/>
              <a:t>.</a:t>
            </a:r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ko-KR" altLang="en-US" sz="2400" dirty="0"/>
          </a:p>
        </p:txBody>
      </p:sp>
      <p:sp>
        <p:nvSpPr>
          <p:cNvPr id="26628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662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663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8CFBE1-A7E0-4211-A4E1-67EAAB8AC2BF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ko-KR" sz="1400"/>
          </a:p>
        </p:txBody>
      </p:sp>
      <p:pic>
        <p:nvPicPr>
          <p:cNvPr id="2663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3" t="14000" r="12894" b="45576"/>
          <a:stretch>
            <a:fillRect/>
          </a:stretch>
        </p:blipFill>
        <p:spPr bwMode="auto">
          <a:xfrm>
            <a:off x="2268541" y="2060575"/>
            <a:ext cx="491172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84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DOS </a:t>
            </a:r>
            <a:r>
              <a:rPr lang="ko-KR" altLang="en-US" sz="4000" dirty="0"/>
              <a:t>환경</a:t>
            </a:r>
            <a:r>
              <a:rPr lang="en-US" altLang="ko-KR" sz="4000" dirty="0"/>
              <a:t>(4) – </a:t>
            </a:r>
            <a:r>
              <a:rPr lang="ko-KR" altLang="en-US" sz="4000" dirty="0"/>
              <a:t>컴파일 및 실행</a:t>
            </a:r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400" dirty="0"/>
              <a:t>윈도우 실행창에서 </a:t>
            </a:r>
            <a:r>
              <a:rPr lang="en-US" altLang="ko-KR" sz="2400" dirty="0" err="1"/>
              <a:t>cmd</a:t>
            </a:r>
            <a:r>
              <a:rPr lang="en-US" altLang="ko-KR" sz="2400" dirty="0"/>
              <a:t> </a:t>
            </a:r>
            <a:r>
              <a:rPr lang="ko-KR" altLang="en-US" sz="2400" dirty="0"/>
              <a:t>실행</a:t>
            </a: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r>
              <a:rPr lang="en-US" altLang="ko-KR" sz="2400" dirty="0"/>
              <a:t>C:\notepad HelloWorld.java </a:t>
            </a:r>
            <a:r>
              <a:rPr lang="ko-KR" altLang="en-US" sz="2400" dirty="0"/>
              <a:t>실행</a:t>
            </a: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  <a:p>
            <a:pPr>
              <a:defRPr/>
            </a:pPr>
            <a:r>
              <a:rPr lang="ko-KR" altLang="en-US" sz="2400" dirty="0"/>
              <a:t>메모장에 소스 입력</a:t>
            </a:r>
          </a:p>
        </p:txBody>
      </p:sp>
      <p:sp>
        <p:nvSpPr>
          <p:cNvPr id="27652" name="날짜 개체 틀 3"/>
          <p:cNvSpPr>
            <a:spLocks noGrp="1"/>
          </p:cNvSpPr>
          <p:nvPr>
            <p:ph type="dt" sz="half" idx="10"/>
          </p:nvPr>
        </p:nvSpPr>
        <p:spPr>
          <a:xfrm>
            <a:off x="228601" y="6248400"/>
            <a:ext cx="203993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컴퓨터프로그래밍</a:t>
            </a:r>
            <a:r>
              <a:rPr kumimoji="0" lang="en-US" altLang="ko-KR" sz="1400" smtClean="0"/>
              <a:t>1</a:t>
            </a:r>
            <a:endParaRPr kumimoji="0" lang="en-US" altLang="ko-KR" sz="1400"/>
          </a:p>
        </p:txBody>
      </p:sp>
      <p:sp>
        <p:nvSpPr>
          <p:cNvPr id="2765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ko-KR" altLang="en-US" sz="1400" smtClean="0"/>
              <a:t>실습</a:t>
            </a:r>
            <a:r>
              <a:rPr kumimoji="0" lang="en-US" altLang="ko-KR" sz="1400" smtClean="0"/>
              <a:t>1</a:t>
            </a:r>
            <a:r>
              <a:rPr kumimoji="0" lang="ko-KR" altLang="en-US" sz="1400" smtClean="0"/>
              <a:t>주차</a:t>
            </a:r>
            <a:endParaRPr kumimoji="0" lang="en-US" altLang="ko-KR" sz="1400"/>
          </a:p>
        </p:txBody>
      </p:sp>
      <p:sp>
        <p:nvSpPr>
          <p:cNvPr id="2765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32" indent="-285744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2971" indent="-228594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160" indent="-228594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349" indent="-228594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19FF6F-60AC-45F3-AD83-F18B3709FE20}" type="slidenum">
              <a:rPr kumimoji="0" lang="en-US" altLang="ko-KR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40" y="2128976"/>
            <a:ext cx="3642952" cy="111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2282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2">
  <a:themeElements>
    <a:clrScheme name="파스텔톤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파스텔톤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파스텔톤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803</Words>
  <Application>Microsoft Office PowerPoint</Application>
  <PresentationFormat>화면 슬라이드 쇼(4:3)</PresentationFormat>
  <Paragraphs>254</Paragraphs>
  <Slides>31</Slides>
  <Notes>17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굴림</vt:lpstr>
      <vt:lpstr>맑은 고딕</vt:lpstr>
      <vt:lpstr>Tahoma</vt:lpstr>
      <vt:lpstr>Times New Roman</vt:lpstr>
      <vt:lpstr>Wingdings</vt:lpstr>
      <vt:lpstr>테마2</vt:lpstr>
      <vt:lpstr>자바 프로그래밍 환경 실습</vt:lpstr>
      <vt:lpstr>목차</vt:lpstr>
      <vt:lpstr>자바 개발 키트 다운로드 및 설치</vt:lpstr>
      <vt:lpstr>자바 개발 키트 다운로드 및 설치</vt:lpstr>
      <vt:lpstr>자바 개발 키트 다운로드 및 설치</vt:lpstr>
      <vt:lpstr>DOS 환경(1) – Path 설정</vt:lpstr>
      <vt:lpstr>DOS 환경(2) – Path 설정</vt:lpstr>
      <vt:lpstr>DOS 환경(3) – Path 설정</vt:lpstr>
      <vt:lpstr>DOS 환경(4) – 컴파일 및 실행</vt:lpstr>
      <vt:lpstr>DOS 환경(5) – 소스 코딩</vt:lpstr>
      <vt:lpstr>DOS 환경(6) – 컴파일</vt:lpstr>
      <vt:lpstr>DOS 환경(7) – 실행</vt:lpstr>
      <vt:lpstr>통합개발환경(IDE) - Eclipse</vt:lpstr>
      <vt:lpstr>통합개발환경(IDE) - Eclipse</vt:lpstr>
      <vt:lpstr>Eclipse 설치 &amp; 실행(1)</vt:lpstr>
      <vt:lpstr>Eclipse 설치 &amp; 실행(2)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Eclipse 사용법 (신규 프로젝트 작성시)</vt:lpstr>
      <vt:lpstr>실습1-1. 프로젝트 내보내기</vt:lpstr>
      <vt:lpstr>실습1-1. 프로젝트 내보내기</vt:lpstr>
      <vt:lpstr>실습1-1. 프로젝트 내보내기</vt:lpstr>
      <vt:lpstr>실습1-2. 프로젝트 가져오기</vt:lpstr>
      <vt:lpstr>실습1-2. 프로젝트 가져오기</vt:lpstr>
      <vt:lpstr>실습1-2. 프로젝트 가져오기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프로그래밍 환경 실습</dc:title>
  <dc:creator>son</dc:creator>
  <cp:lastModifiedBy>user</cp:lastModifiedBy>
  <cp:revision>40</cp:revision>
  <dcterms:created xsi:type="dcterms:W3CDTF">2015-09-03T09:17:07Z</dcterms:created>
  <dcterms:modified xsi:type="dcterms:W3CDTF">2017-09-17T06:13:57Z</dcterms:modified>
</cp:coreProperties>
</file>